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  <p:sldMasterId id="2147483980" r:id="rId2"/>
  </p:sldMasterIdLst>
  <p:notesMasterIdLst>
    <p:notesMasterId r:id="rId58"/>
  </p:notesMasterIdLst>
  <p:handoutMasterIdLst>
    <p:handoutMasterId r:id="rId59"/>
  </p:handoutMasterIdLst>
  <p:sldIdLst>
    <p:sldId id="458" r:id="rId3"/>
    <p:sldId id="539" r:id="rId4"/>
    <p:sldId id="483" r:id="rId5"/>
    <p:sldId id="484" r:id="rId6"/>
    <p:sldId id="485" r:id="rId7"/>
    <p:sldId id="486" r:id="rId8"/>
    <p:sldId id="540" r:id="rId9"/>
    <p:sldId id="488" r:id="rId10"/>
    <p:sldId id="489" r:id="rId11"/>
    <p:sldId id="490" r:id="rId12"/>
    <p:sldId id="491" r:id="rId13"/>
    <p:sldId id="492" r:id="rId14"/>
    <p:sldId id="541" r:id="rId15"/>
    <p:sldId id="494" r:id="rId16"/>
    <p:sldId id="495" r:id="rId17"/>
    <p:sldId id="496" r:id="rId18"/>
    <p:sldId id="542" r:id="rId19"/>
    <p:sldId id="498" r:id="rId20"/>
    <p:sldId id="499" r:id="rId21"/>
    <p:sldId id="500" r:id="rId22"/>
    <p:sldId id="501" r:id="rId23"/>
    <p:sldId id="543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44" r:id="rId33"/>
    <p:sldId id="512" r:id="rId34"/>
    <p:sldId id="513" r:id="rId35"/>
    <p:sldId id="514" r:id="rId36"/>
    <p:sldId id="515" r:id="rId37"/>
    <p:sldId id="545" r:id="rId38"/>
    <p:sldId id="518" r:id="rId39"/>
    <p:sldId id="519" r:id="rId40"/>
    <p:sldId id="520" r:id="rId41"/>
    <p:sldId id="521" r:id="rId42"/>
    <p:sldId id="523" r:id="rId43"/>
    <p:sldId id="548" r:id="rId44"/>
    <p:sldId id="524" r:id="rId45"/>
    <p:sldId id="525" r:id="rId46"/>
    <p:sldId id="547" r:id="rId47"/>
    <p:sldId id="529" r:id="rId48"/>
    <p:sldId id="552" r:id="rId49"/>
    <p:sldId id="530" r:id="rId50"/>
    <p:sldId id="551" r:id="rId51"/>
    <p:sldId id="553" r:id="rId52"/>
    <p:sldId id="532" r:id="rId53"/>
    <p:sldId id="533" r:id="rId54"/>
    <p:sldId id="534" r:id="rId55"/>
    <p:sldId id="535" r:id="rId56"/>
    <p:sldId id="536" r:id="rId57"/>
  </p:sldIdLst>
  <p:sldSz cx="9144000" cy="6858000" type="screen4x3"/>
  <p:notesSz cx="9874250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oannis Pandis" initials="I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99CC"/>
    <a:srgbClr val="52C4D4"/>
    <a:srgbClr val="A9EAF6"/>
    <a:srgbClr val="8AB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3" autoAdjust="0"/>
    <p:restoredTop sz="86057" autoAdjust="0"/>
  </p:normalViewPr>
  <p:slideViewPr>
    <p:cSldViewPr snapToGrid="0" snapToObjects="1">
      <p:cViewPr varScale="1">
        <p:scale>
          <a:sx n="100" d="100"/>
          <a:sy n="100" d="100"/>
        </p:scale>
        <p:origin x="-1932" y="-96"/>
      </p:cViewPr>
      <p:guideLst>
        <p:guide orient="horz" pos="2160"/>
        <p:guide pos="2880"/>
      </p:guideLst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-5240" y="-112"/>
      </p:cViewPr>
      <p:guideLst>
        <p:guide orient="horz" pos="2142"/>
        <p:guide pos="3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4077" y="0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1F49A-13ED-4673-89B6-40A0CA8DE823}" type="datetimeFigureOut">
              <a:rPr lang="en-GB" smtClean="0"/>
              <a:t>14/01/2015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4077" y="6456378"/>
            <a:ext cx="4277822" cy="3402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0D9AA-7AEE-4B37-863A-27D1B9A2CA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76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3124" y="0"/>
            <a:ext cx="4278842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E28A8-F097-C44B-98FB-F4DEA3E177F7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6" y="3228896"/>
            <a:ext cx="7899399" cy="30589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3"/>
            <a:ext cx="4278842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3124" y="6456613"/>
            <a:ext cx="4278842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E5796-2565-F94A-98B7-493A40F7F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8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1"/>
            <a:ext cx="7848600" cy="1927225"/>
          </a:xfrm>
        </p:spPr>
        <p:txBody>
          <a:bodyPr anchor="b">
            <a:noAutofit/>
          </a:bodyPr>
          <a:lstStyle>
            <a:lvl1pPr>
              <a:defRPr sz="4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1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4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52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51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224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097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5CCB7-202F-40DE-A826-5826413FDFF3}" type="datetimeFigureOut">
              <a:rPr lang="en-US">
                <a:latin typeface="Calibri"/>
              </a:rPr>
              <a:pPr>
                <a:defRPr/>
              </a:pPr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D56D2-AD56-47F3-A096-C389CE7DBBC3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4" descr="eTRIK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92076"/>
            <a:ext cx="30099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76200"/>
            <a:ext cx="5486400" cy="8280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47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 descr="eTRIK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2076"/>
            <a:ext cx="3009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76200"/>
            <a:ext cx="5486400" cy="8280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fld id="{9CA384CF-DA20-1343-94F8-5629355FAFDC}" type="datetimeFigureOut">
              <a:rPr lang="en-US">
                <a:latin typeface="Calibri"/>
              </a:rPr>
              <a:pPr>
                <a:defRPr/>
              </a:pPr>
              <a:t>1/14/2015</a:t>
            </a:fld>
            <a:endParaRPr lang="en-US"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 dirty="0"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endParaRPr lang="en-US"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ea typeface="ＭＳ Ｐゴシック" charset="0"/>
                <a:cs typeface="Times New Roman" charset="0"/>
              </a:defRPr>
            </a:lvl1pPr>
          </a:lstStyle>
          <a:p>
            <a:pPr>
              <a:defRPr/>
            </a:pPr>
            <a:fld id="{57AFE8D5-5772-874F-AC8A-7C101F26A886}" type="slidenum">
              <a:rPr lang="en-US">
                <a:latin typeface="Calibri"/>
              </a:rPr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94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614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09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461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65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70FAA508-F0CD-46EA-95FB-26B559A0B5D9}" type="datetimeFigureOut">
              <a:rPr lang="en-US" smtClean="0">
                <a:latin typeface="Calibri"/>
              </a:rPr>
              <a:pPr defTabSz="914400"/>
              <a:t>1/14/2015</a:t>
            </a:fld>
            <a:endParaRPr lang="en-US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en-US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A822907-8A9D-4F6B-98F6-913902AD56B5}" type="slidenum">
              <a:rPr lang="en-US" smtClean="0">
                <a:latin typeface="Calibri"/>
              </a:rPr>
              <a:pPr defTabSz="914400"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537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353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op_title_b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9828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5109" y="1850"/>
            <a:ext cx="6151013" cy="5856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0"/>
          </p:nvPr>
        </p:nvSpPr>
        <p:spPr>
          <a:xfrm>
            <a:off x="235946" y="742704"/>
            <a:ext cx="8709755" cy="5675587"/>
          </a:xfrm>
          <a:prstGeom prst="rect">
            <a:avLst/>
          </a:prstGeom>
        </p:spPr>
        <p:txBody>
          <a:bodyPr>
            <a:normAutofit/>
          </a:bodyPr>
          <a:lstStyle>
            <a:lvl1pPr marL="243325" indent="-243325" algn="l">
              <a:spcBef>
                <a:spcPts val="844"/>
              </a:spcBef>
              <a:defRPr sz="2800"/>
            </a:lvl1pPr>
            <a:lvl2pPr marL="487767" indent="-244442" algn="l">
              <a:spcBef>
                <a:spcPts val="844"/>
              </a:spcBef>
              <a:defRPr sz="2500"/>
            </a:lvl2pPr>
            <a:lvl3pPr marL="721047" indent="-233280" algn="l">
              <a:spcBef>
                <a:spcPts val="844"/>
              </a:spcBef>
              <a:buFont typeface="Arial" pitchFamily="34" charset="0"/>
              <a:buChar char="•"/>
              <a:defRPr sz="2200"/>
            </a:lvl3pPr>
            <a:lvl4pPr marL="964372" indent="-243325" algn="l">
              <a:spcBef>
                <a:spcPts val="844"/>
              </a:spcBef>
              <a:buFont typeface="Arial" pitchFamily="34" charset="0"/>
              <a:buChar char="•"/>
              <a:defRPr sz="2000"/>
            </a:lvl4pPr>
            <a:lvl5pPr marL="1207697" indent="-243325" algn="l">
              <a:spcBef>
                <a:spcPts val="844"/>
              </a:spcBef>
              <a:buFont typeface="Arial" pitchFamily="34" charset="0"/>
              <a:buChar char="•"/>
              <a:defRPr sz="1700"/>
            </a:lvl5pPr>
            <a:lvl6pPr marL="1452139" indent="-244442" algn="l">
              <a:buFont typeface="Arial" pitchFamily="34" charset="0"/>
              <a:buChar char="•"/>
              <a:defRPr sz="18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 descr="recom_page_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236" y="160735"/>
            <a:ext cx="2500313" cy="3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65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70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86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8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08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5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34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85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64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335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27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53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0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5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3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07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gradFill flip="none" rotWithShape="1">
          <a:gsLst>
            <a:gs pos="0">
              <a:schemeClr val="bg1"/>
            </a:gs>
            <a:gs pos="20000">
              <a:schemeClr val="bg1"/>
            </a:gs>
            <a:gs pos="50000">
              <a:srgbClr val="52C4D4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78182"/>
            <a:ext cx="9144000" cy="1846118"/>
          </a:xfrm>
        </p:spPr>
        <p:txBody>
          <a:bodyPr>
            <a:noAutofit/>
          </a:bodyPr>
          <a:lstStyle>
            <a:lvl1pPr algn="ctr">
              <a:defRPr sz="5400" b="1">
                <a:solidFill>
                  <a:srgbClr val="FFFFFF"/>
                </a:solidFill>
                <a:effectLst>
                  <a:reflection blurRad="6350" stA="30000" endA="300" endPos="71000" dist="254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6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231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4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3400" y="6333637"/>
            <a:ext cx="2895600" cy="329184"/>
          </a:xfrm>
        </p:spPr>
        <p:txBody>
          <a:bodyPr/>
          <a:lstStyle/>
          <a:p>
            <a:fld id="{70FAA508-F0CD-46EA-95FB-26B559A0B5D9}" type="datetimeFigureOut">
              <a:rPr lang="en-US" smtClean="0">
                <a:latin typeface="Calibri"/>
              </a:rPr>
              <a:pPr/>
              <a:t>1/14/2015</a:t>
            </a:fld>
            <a:endParaRPr lang="en-US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05200" y="6333637"/>
            <a:ext cx="4114800" cy="329184"/>
          </a:xfrm>
        </p:spPr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96200" y="6333637"/>
            <a:ext cx="1066800" cy="329184"/>
          </a:xfrm>
        </p:spPr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05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06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7782"/>
            <a:ext cx="8229600" cy="4633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70FAA508-F0CD-46EA-95FB-26B559A0B5D9}" type="datetimeFigureOut">
              <a:rPr lang="en-US" smtClean="0">
                <a:latin typeface="Calibri"/>
              </a:rPr>
              <a:pPr defTabSz="914400"/>
              <a:t>1/14/2015</a:t>
            </a:fld>
            <a:endParaRPr lang="en-US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endParaRPr lang="en-US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4A822907-8A9D-4F6B-98F6-913902AD56B5}" type="slidenum">
              <a:rPr lang="en-US" smtClean="0">
                <a:latin typeface="Calibri"/>
              </a:rPr>
              <a:pPr defTabSz="914400"/>
              <a:t>‹#›</a:t>
            </a:fld>
            <a:endParaRPr lang="en-US">
              <a:latin typeface="Calibri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4802"/>
            <a:ext cx="9144000" cy="554260"/>
            <a:chOff x="0" y="6320511"/>
            <a:chExt cx="9144000" cy="554260"/>
          </a:xfrm>
        </p:grpSpPr>
        <p:sp>
          <p:nvSpPr>
            <p:cNvPr id="7" name="Rectangle 6"/>
            <p:cNvSpPr/>
            <p:nvPr/>
          </p:nvSpPr>
          <p:spPr>
            <a:xfrm>
              <a:off x="0" y="6320512"/>
              <a:ext cx="9144000" cy="352274"/>
            </a:xfrm>
            <a:prstGeom prst="rect">
              <a:avLst/>
            </a:prstGeom>
            <a:solidFill>
              <a:srgbClr val="4D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860488" y="6320511"/>
              <a:ext cx="1860948" cy="554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3" name="Image 37" descr="C:\Users\Florian\Documents\Imperial College\eTRIKS\Logo\eTRIKS.png"/>
            <p:cNvPicPr/>
            <p:nvPr userDrawn="1"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5" t="-2" r="-1918" b="-529"/>
            <a:stretch/>
          </p:blipFill>
          <p:spPr bwMode="auto">
            <a:xfrm>
              <a:off x="6957788" y="6366691"/>
              <a:ext cx="1682832" cy="48382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473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93" r:id="rId2"/>
    <p:sldLayoutId id="2147483962" r:id="rId3"/>
    <p:sldLayoutId id="2147483963" r:id="rId4"/>
    <p:sldLayoutId id="2147483992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F0D57-D958-FF46-ACA4-4681D5B55369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5E09D-F067-BD44-BC1C-115732AD4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jp/kegg/pathway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tranSMART</a:t>
            </a:r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Platform Demo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4637" y="3909848"/>
            <a:ext cx="278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Kai Sun</a:t>
            </a:r>
          </a:p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January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2015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56" y="5548356"/>
            <a:ext cx="1116243" cy="68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 descr="http://research.ncl.ac.uk/mattran/logos/imperial%20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84" y="5582007"/>
            <a:ext cx="1918104" cy="6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4" y="5580706"/>
            <a:ext cx="2534448" cy="61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Sun (kai.sun09@imperial.ac.uk)</a:t>
            </a:r>
          </a:p>
        </p:txBody>
      </p:sp>
      <p:sp>
        <p:nvSpPr>
          <p:cNvPr id="12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746" name="Picture 2" descr="http://codec.siat.ac.cn/yunzhang/image/logoSI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620" y="5523085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7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01748" y="4399061"/>
            <a:ext cx="35327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Navigat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e to the variables you would like to download in the Navigate Terms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Tab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5. Drag and Drop the variables to the Grid View Tab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402672" y="3338004"/>
            <a:ext cx="3769404" cy="1214946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335" y="1197281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download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selected variables</a:t>
            </a:r>
          </a:p>
        </p:txBody>
      </p:sp>
    </p:spTree>
    <p:extLst>
      <p:ext uri="{BB962C8B-B14F-4D97-AF65-F5344CB8AC3E}">
        <p14:creationId xmlns:p14="http://schemas.microsoft.com/office/powerpoint/2010/main" val="8759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9297" cy="4521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93839" y="3635912"/>
            <a:ext cx="1935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6. Left Click on the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Export button</a:t>
            </a:r>
            <a:endParaRPr lang="en-GB" sz="14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40529" y="2156867"/>
            <a:ext cx="355023" cy="11184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V="1">
            <a:off x="7173266" y="2268711"/>
            <a:ext cx="344775" cy="142182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335" y="1197281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download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selected variables</a:t>
            </a:r>
          </a:p>
        </p:txBody>
      </p:sp>
    </p:spTree>
    <p:extLst>
      <p:ext uri="{BB962C8B-B14F-4D97-AF65-F5344CB8AC3E}">
        <p14:creationId xmlns:p14="http://schemas.microsoft.com/office/powerpoint/2010/main" val="25719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422" y="1652400"/>
            <a:ext cx="832720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370282" y="2248150"/>
            <a:ext cx="668818" cy="16625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620000" y="2449842"/>
            <a:ext cx="488569" cy="176386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19/01/2015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2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2335" y="1197281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download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selected variables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5125" y="4213702"/>
            <a:ext cx="2123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7.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Left Click on the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Summary Statistics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button, then download the data on your computer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524000" y="5221526"/>
            <a:ext cx="5029200" cy="85542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1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Locate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91997" y="3943689"/>
            <a:ext cx="3032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Left Click the Search Terms tab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8156" y="2123239"/>
            <a:ext cx="413039" cy="16625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021195" y="2289493"/>
            <a:ext cx="2494364" cy="180808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2335" y="1197281"/>
            <a:ext cx="237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locate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56292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00" y="1652400"/>
            <a:ext cx="832720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79727" y="4452340"/>
            <a:ext cx="5545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2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. Enter the term you are looking for in the Search Box, and Choose the type of the term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3. Left Click the SEARCH button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4400" y="2344807"/>
            <a:ext cx="1493747" cy="1743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699390" y="2698812"/>
            <a:ext cx="1786760" cy="175352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chemeClr val="tx2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chemeClr val="tx2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chemeClr val="tx2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chemeClr val="tx2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2335" y="1197281"/>
            <a:ext cx="237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locate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7285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462" y="1652400"/>
            <a:ext cx="8372270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87513" y="4159131"/>
            <a:ext cx="483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Hover your mouse over the results, and see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the location of the variable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5273" y="2913291"/>
            <a:ext cx="1314450" cy="25309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743200" y="3276600"/>
            <a:ext cx="1445079" cy="88253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2335" y="1197281"/>
            <a:ext cx="237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locate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8917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1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23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40326" y="3813586"/>
            <a:ext cx="3950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Drag and drop the two groups you want to 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into Subset 1 and Subset 2 boxes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2. Left Click Generate Summary Statistics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20870" y="2710543"/>
            <a:ext cx="701844" cy="185057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20870" y="2638425"/>
            <a:ext cx="2465330" cy="37147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58218" y="2055810"/>
            <a:ext cx="796561" cy="935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285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groups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9099"/>
            <a:ext cx="8334527" cy="4508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38350" y="3543867"/>
            <a:ext cx="2239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3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. Drag and drop the variable you wish to analyse into the window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28750" y="3277731"/>
            <a:ext cx="2266950" cy="9411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335" y="1197281"/>
            <a:ext cx="285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groups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6748"/>
            <a:ext cx="8343222" cy="45129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92297" y="2623788"/>
            <a:ext cx="2941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For numerical variables (denoted by the “123” prefix) you will be provided with the comparison statistics (t-test)	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55672" y="2853277"/>
            <a:ext cx="436626" cy="355287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335" y="1197281"/>
            <a:ext cx="285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groups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5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14" y="1652400"/>
            <a:ext cx="8343222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94564" y="3720180"/>
            <a:ext cx="3355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5. For categorical variables (denoted by the “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abc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” prefix) you will be provided with the comparison statistics (chi square-test). Note that you can drag and drop as many variables as you wish to analyse consecutively.</a:t>
            </a:r>
            <a:endParaRPr lang="en-GB" sz="1400" b="1" i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23475" y="3038475"/>
            <a:ext cx="93654" cy="61775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335" y="1197281"/>
            <a:ext cx="285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groups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4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Produce “</a:t>
            </a:r>
            <a:r>
              <a:rPr lang="en-GB" sz="2000" b="1" dirty="0" err="1">
                <a:solidFill>
                  <a:srgbClr val="FF9900"/>
                </a:solidFill>
                <a:latin typeface="Calibri" panose="020F0502020204030204" pitchFamily="34" charset="0"/>
              </a:rPr>
              <a:t>omics</a:t>
            </a: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6748"/>
            <a:ext cx="8343222" cy="45129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94215" y="3529757"/>
            <a:ext cx="311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Set your analysis groups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2. Left Click “Advanced Workflow”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96363" y="2174563"/>
            <a:ext cx="433049" cy="115890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976996" y="2347604"/>
            <a:ext cx="2550225" cy="1182153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381125" y="2661558"/>
            <a:ext cx="733425" cy="27712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2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92298" y="2783858"/>
            <a:ext cx="2813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3. Left Click “Analysis”</a:t>
            </a:r>
            <a:endParaRPr lang="en-GB" sz="1400" b="1" i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Left Click “Marker Selection”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90800" y="2359479"/>
            <a:ext cx="3401498" cy="56036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743200" y="3176157"/>
            <a:ext cx="3246502" cy="5794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76801" y="3128532"/>
            <a:ext cx="433049" cy="115890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</p:spTree>
    <p:extLst>
      <p:ext uri="{BB962C8B-B14F-4D97-AF65-F5344CB8AC3E}">
        <p14:creationId xmlns:p14="http://schemas.microsoft.com/office/powerpoint/2010/main" val="4045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6748"/>
            <a:ext cx="8343222" cy="45129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21064" y="3623719"/>
            <a:ext cx="3915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5. Drag and Drop the 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node (denoted by a “Double Helix Icon”) into the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Marker Variable Box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6. Left Click the “High Dimensional Button”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74978" y="2871810"/>
            <a:ext cx="401472" cy="46194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00745" y="3503429"/>
            <a:ext cx="571920" cy="120290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352800" y="3623719"/>
            <a:ext cx="1491194" cy="39616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</p:spTree>
    <p:extLst>
      <p:ext uri="{BB962C8B-B14F-4D97-AF65-F5344CB8AC3E}">
        <p14:creationId xmlns:p14="http://schemas.microsoft.com/office/powerpoint/2010/main" val="21478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4574"/>
            <a:ext cx="8343222" cy="45172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3200" y="2810183"/>
            <a:ext cx="2380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7. Left Click “Apply selections”. Note that all analysis parameters are registered in the previous steps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5636090" y="3394959"/>
            <a:ext cx="917110" cy="155665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69290" y="5651913"/>
            <a:ext cx="503188" cy="120290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</p:spTree>
    <p:extLst>
      <p:ext uri="{BB962C8B-B14F-4D97-AF65-F5344CB8AC3E}">
        <p14:creationId xmlns:p14="http://schemas.microsoft.com/office/powerpoint/2010/main" val="25486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99" y="1652400"/>
            <a:ext cx="8346899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03458" y="3778897"/>
            <a:ext cx="4046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8. Choose the number of markers to show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9. Choose your p-value adjustment method: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BY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: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Benjamini-Yekutieli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BH: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Benjamini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-Hochberg </a:t>
            </a:r>
            <a:r>
              <a:rPr lang="en-GB" sz="14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(FDR)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Holm: 	Holm–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Bonferroni</a:t>
            </a:r>
            <a:endParaRPr lang="en-GB" sz="1400" i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10: Choose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your Hierarchical Clustering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Options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(</a:t>
            </a:r>
            <a:r>
              <a:rPr lang="en-GB" sz="14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Heatmap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11: Left Click “Run”</a:t>
            </a:r>
            <a:endParaRPr lang="en-GB" sz="14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57588" y="3913200"/>
            <a:ext cx="1421926" cy="807866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57588" y="5462588"/>
            <a:ext cx="1421928" cy="187543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485122" y="4176713"/>
            <a:ext cx="1494394" cy="74771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009900" y="5142319"/>
            <a:ext cx="1893558" cy="12231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90293" y="5594779"/>
            <a:ext cx="194829" cy="11070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  <p:sp>
        <p:nvSpPr>
          <p:cNvPr id="26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7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28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15669" y="4124865"/>
            <a:ext cx="3722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11. Wait for the analysis to complete. Note that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f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or a large number of patients there may be considerable wait.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Suggestion: Have a cup of coffee or tea…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41521" y="3262746"/>
            <a:ext cx="171452" cy="73775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</p:spTree>
    <p:extLst>
      <p:ext uri="{BB962C8B-B14F-4D97-AF65-F5344CB8AC3E}">
        <p14:creationId xmlns:p14="http://schemas.microsoft.com/office/powerpoint/2010/main" val="35793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903" y="1652400"/>
            <a:ext cx="8343222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83957" y="4589709"/>
            <a:ext cx="350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12: Scroll down and view the clustering results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675042" y="4379274"/>
            <a:ext cx="508915" cy="385947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</p:spTree>
    <p:extLst>
      <p:ext uri="{BB962C8B-B14F-4D97-AF65-F5344CB8AC3E}">
        <p14:creationId xmlns:p14="http://schemas.microsoft.com/office/powerpoint/2010/main" val="2059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733" y="1654878"/>
            <a:ext cx="8330640" cy="451478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780309" y="2576080"/>
            <a:ext cx="233796" cy="12469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63054" y="4208320"/>
            <a:ext cx="4257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Drag and Drop the study you wish to download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into Subset 1 box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2. Left Click the Data Export Tab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14231" y="2251018"/>
            <a:ext cx="311727" cy="16625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011113" y="2506980"/>
            <a:ext cx="886573" cy="170134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4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5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2335" y="1197281"/>
            <a:ext cx="3498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How to download an entire </a:t>
            </a:r>
            <a:r>
              <a:rPr lang="en-GB" dirty="0" smtClean="0">
                <a:latin typeface="Calibri" panose="020F0502020204030204" pitchFamily="34" charset="0"/>
              </a:rPr>
              <a:t>dataset</a:t>
            </a: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7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53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4381500" y="3233095"/>
            <a:ext cx="908957" cy="432746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1432" y="3544993"/>
            <a:ext cx="3386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13: Scroll down and view the table of results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35" y="1197281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” signatures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Produce “</a:t>
            </a:r>
            <a:r>
              <a:rPr lang="en-GB" sz="2000" b="1" dirty="0" err="1">
                <a:solidFill>
                  <a:srgbClr val="FF9900"/>
                </a:solidFill>
                <a:latin typeface="Calibri" panose="020F0502020204030204" pitchFamily="34" charset="0"/>
              </a:rPr>
              <a:t>omics</a:t>
            </a: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="1" baseline="30000" dirty="0">
                <a:solidFill>
                  <a:srgbClr val="FF9900"/>
                </a:solidFill>
                <a:latin typeface="Calibri" panose="020F0502020204030204" pitchFamily="34" charset="0"/>
              </a:rPr>
              <a:t>1</a:t>
            </a: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61095"/>
            <a:ext cx="8343222" cy="45042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07970" y="3429001"/>
            <a:ext cx="449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Repeat 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1-6 of “How to produce “omics”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signatures” </a:t>
            </a:r>
          </a:p>
        </p:txBody>
      </p:sp>
      <p:sp>
        <p:nvSpPr>
          <p:cNvPr id="5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8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35" y="1197281"/>
            <a:ext cx="5572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signatures for a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KEGG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pathway </a:t>
            </a:r>
          </a:p>
        </p:txBody>
      </p:sp>
    </p:spTree>
    <p:extLst>
      <p:ext uri="{BB962C8B-B14F-4D97-AF65-F5344CB8AC3E}">
        <p14:creationId xmlns:p14="http://schemas.microsoft.com/office/powerpoint/2010/main" val="340557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 flipH="1">
            <a:off x="4408715" y="3913200"/>
            <a:ext cx="1583584" cy="141807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92299" y="3208386"/>
            <a:ext cx="2949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7: Type in the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biological/signalling/disease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pathway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You wish to assess. For a list of available pathways click here:</a:t>
            </a:r>
          </a:p>
          <a:p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  <a:hlinkClick r:id="rId3"/>
              </a:rPr>
              <a:t>http://www.genome.jp/kegg/pathway.html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8: Left Click “Apply Selections”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23688" y="4882243"/>
            <a:ext cx="874182" cy="74830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221" y="5646879"/>
            <a:ext cx="465549" cy="134937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9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5572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signatures for a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KEGG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pathway </a:t>
            </a:r>
          </a:p>
        </p:txBody>
      </p:sp>
    </p:spTree>
    <p:extLst>
      <p:ext uri="{BB962C8B-B14F-4D97-AF65-F5344CB8AC3E}">
        <p14:creationId xmlns:p14="http://schemas.microsoft.com/office/powerpoint/2010/main" val="24495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934" y="1652400"/>
            <a:ext cx="8346228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3334" y="4101704"/>
            <a:ext cx="37478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9: Select parameters (as shown previously).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Notice that the pathway to be assessed has been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Registered.</a:t>
            </a:r>
            <a:endParaRPr lang="en-GB" sz="14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10: Left Click “Run” 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33107" y="5110843"/>
            <a:ext cx="1310228" cy="489333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00408" y="5600176"/>
            <a:ext cx="194829" cy="95773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952750" y="4294414"/>
            <a:ext cx="1990585" cy="30375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5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6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2335" y="1197281"/>
            <a:ext cx="5572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signatures for a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KEGG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pathway </a:t>
            </a:r>
          </a:p>
        </p:txBody>
      </p:sp>
    </p:spTree>
    <p:extLst>
      <p:ext uri="{BB962C8B-B14F-4D97-AF65-F5344CB8AC3E}">
        <p14:creationId xmlns:p14="http://schemas.microsoft.com/office/powerpoint/2010/main" val="33860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43199" y="3895134"/>
            <a:ext cx="4220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Only gene members of the “Asthma” disease pathway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(according to KEGG classifications) are displayed </a:t>
            </a:r>
          </a:p>
        </p:txBody>
      </p:sp>
      <p:sp>
        <p:nvSpPr>
          <p:cNvPr id="5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7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335" y="1197281"/>
            <a:ext cx="5572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produce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signatures for a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KEGG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pathway </a:t>
            </a:r>
          </a:p>
        </p:txBody>
      </p:sp>
    </p:spTree>
    <p:extLst>
      <p:ext uri="{BB962C8B-B14F-4D97-AF65-F5344CB8AC3E}">
        <p14:creationId xmlns:p14="http://schemas.microsoft.com/office/powerpoint/2010/main" val="19067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b="1" dirty="0" err="1">
                <a:solidFill>
                  <a:srgbClr val="FF9900"/>
                </a:solidFill>
                <a:latin typeface="Calibri" panose="020F0502020204030204" pitchFamily="34" charset="0"/>
              </a:rPr>
              <a:t>omic</a:t>
            </a: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789" y="1652400"/>
            <a:ext cx="8326519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1524000" y="2536209"/>
            <a:ext cx="532534" cy="8920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35098" y="3069609"/>
            <a:ext cx="3414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Drag the study you wish to assess into “Subset 1” box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2. Left Click “Advanced Workflow” 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994660" y="2384023"/>
            <a:ext cx="2540439" cy="100296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70785" y="2164081"/>
            <a:ext cx="463089" cy="12469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</p:spTree>
    <p:extLst>
      <p:ext uri="{BB962C8B-B14F-4D97-AF65-F5344CB8AC3E}">
        <p14:creationId xmlns:p14="http://schemas.microsoft.com/office/powerpoint/2010/main" val="37121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0" y="1652400"/>
            <a:ext cx="835929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4414" y="3756354"/>
            <a:ext cx="3953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3. Select “Analysis”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Select the “Box Plot with ANOVA” analysis 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39044" y="2391930"/>
            <a:ext cx="620087" cy="12469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61695" y="2540002"/>
            <a:ext cx="1547019" cy="121635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</p:spTree>
    <p:extLst>
      <p:ext uri="{BB962C8B-B14F-4D97-AF65-F5344CB8AC3E}">
        <p14:creationId xmlns:p14="http://schemas.microsoft.com/office/powerpoint/2010/main" val="19538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267" y="1652400"/>
            <a:ext cx="8335206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95851" y="3439599"/>
            <a:ext cx="40494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5. Drag the groups you wish to compare into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Box 1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6.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Drag and Drop the </a:t>
            </a:r>
            <a:r>
              <a:rPr lang="en-GB" sz="1400" dirty="0" err="1">
                <a:solidFill>
                  <a:schemeClr val="tx2"/>
                </a:solidFill>
                <a:latin typeface="Calibri" panose="020F0502020204030204" pitchFamily="34" charset="0"/>
              </a:rPr>
              <a:t>Omics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note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(denoted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by a “Double Helix Icon”) into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the Marker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Variable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Box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7: Click the High Dimensional Data Button</a:t>
            </a:r>
            <a:endParaRPr lang="en-GB" sz="14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866467" y="2816679"/>
            <a:ext cx="1514908" cy="62292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03391" y="3128139"/>
            <a:ext cx="654009" cy="47292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72940" y="4318979"/>
            <a:ext cx="422912" cy="14423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58772" y="4117975"/>
            <a:ext cx="647493" cy="115279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0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1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2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</p:spTree>
    <p:extLst>
      <p:ext uri="{BB962C8B-B14F-4D97-AF65-F5344CB8AC3E}">
        <p14:creationId xmlns:p14="http://schemas.microsoft.com/office/powerpoint/2010/main" val="27850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15" y="1652400"/>
            <a:ext cx="8343222" cy="4521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11359" y="4241550"/>
            <a:ext cx="3397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3. Select the datasets you wish to download by ticking the boxes 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4. Left Click the Export Data button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28806" y="5985166"/>
            <a:ext cx="311727" cy="16625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43350" y="3210791"/>
            <a:ext cx="1309256" cy="103075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914" y="4980214"/>
            <a:ext cx="1402414" cy="91576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2335" y="1197281"/>
            <a:ext cx="3498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How to download an entire </a:t>
            </a:r>
            <a:r>
              <a:rPr lang="en-GB" dirty="0" smtClean="0">
                <a:latin typeface="Calibri" panose="020F0502020204030204" pitchFamily="34" charset="0"/>
              </a:rPr>
              <a:t>dataset</a:t>
            </a: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4576"/>
            <a:ext cx="8351252" cy="4517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93238" y="3905137"/>
            <a:ext cx="29688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8. Type in the name of the molecule you wish to assess in “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Select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a Gene/Pathway”</a:t>
            </a:r>
            <a:endParaRPr lang="en-GB" sz="14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4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	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823460" y="4312920"/>
            <a:ext cx="1069778" cy="100584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  <p:sp>
        <p:nvSpPr>
          <p:cNvPr id="14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6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8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5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31007" y="4735123"/>
            <a:ext cx="125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11. “Run”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64030" y="5203884"/>
            <a:ext cx="189636" cy="145473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429000" y="4889011"/>
            <a:ext cx="2302010" cy="38760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  <p:sp>
        <p:nvSpPr>
          <p:cNvPr id="16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7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8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9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450" y="1652400"/>
            <a:ext cx="834119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49397" y="3913200"/>
            <a:ext cx="96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And wait…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  <p:sp>
        <p:nvSpPr>
          <p:cNvPr id="12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6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7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29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39" y="1652400"/>
            <a:ext cx="8343222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3957" y="3580059"/>
            <a:ext cx="350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12: Scroll down and view the Box Plot</a:t>
            </a:r>
            <a:endParaRPr lang="en-GB" sz="1400" b="1" i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76416" y="3755571"/>
            <a:ext cx="607541" cy="23676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3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4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76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2335" y="1197281"/>
            <a:ext cx="6473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the expression of a molecule in an “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</a:rPr>
              <a:t>omic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” dataset</a:t>
            </a:r>
          </a:p>
        </p:txBody>
      </p:sp>
      <p:sp>
        <p:nvSpPr>
          <p:cNvPr id="16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3957" y="3580059"/>
            <a:ext cx="350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13: Scroll down and view ANOVA results</a:t>
            </a:r>
            <a:endParaRPr lang="en-GB" sz="1400" b="1" i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086100" y="3518807"/>
            <a:ext cx="2097857" cy="23676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KEGG1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 smtClean="0">
                <a:solidFill>
                  <a:srgbClr val="FF9900"/>
                </a:solidFill>
                <a:latin typeface="Calibri" panose="020F0502020204030204" pitchFamily="34" charset="0"/>
              </a:rPr>
              <a:t>Compare </a:t>
            </a: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53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1724037" y="2493366"/>
            <a:ext cx="439499" cy="16819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5528" y="3845216"/>
            <a:ext cx="3641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Drag the study you wish to assess into “Subset 1” box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2. Left Click “Advanced Workflow”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037115" y="2282292"/>
            <a:ext cx="2008413" cy="149777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59986" y="2157599"/>
            <a:ext cx="495485" cy="12469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2335" y="1197281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1373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63620"/>
            <a:ext cx="8325831" cy="44991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45528" y="3845216"/>
            <a:ext cx="364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Step 3. Select the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“Correlation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</a:rPr>
              <a:t>Analysis” analysis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824843" y="2554680"/>
            <a:ext cx="2220685" cy="135852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27971" y="2492335"/>
            <a:ext cx="623392" cy="12469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200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2335" y="1197281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3722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53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2336" y="4559765"/>
            <a:ext cx="47842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alibri" panose="020F0502020204030204" pitchFamily="34" charset="0"/>
              </a:rPr>
              <a:t>Step 4. Drag the variables you wish to compare into the box</a:t>
            </a:r>
            <a:endParaRPr lang="en-GB" sz="1400" dirty="0">
              <a:latin typeface="Calibri" panose="020F0502020204030204" pitchFamily="34" charset="0"/>
            </a:endParaRPr>
          </a:p>
          <a:p>
            <a:r>
              <a:rPr lang="en-GB" sz="1400" dirty="0" smtClean="0">
                <a:latin typeface="Calibri" panose="020F0502020204030204" pitchFamily="34" charset="0"/>
              </a:rPr>
              <a:t>Step 5. Select the parameters. Correlation type: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Calibri" panose="020F0502020204030204" pitchFamily="34" charset="0"/>
              </a:rPr>
              <a:t>Spearman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Calibri" panose="020F0502020204030204" pitchFamily="34" charset="0"/>
              </a:rPr>
              <a:t>Pearson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Calibri" panose="020F0502020204030204" pitchFamily="34" charset="0"/>
              </a:rPr>
              <a:t>Kendall</a:t>
            </a:r>
          </a:p>
          <a:p>
            <a:r>
              <a:rPr lang="en-GB" sz="1400" dirty="0" smtClean="0">
                <a:latin typeface="Calibri" panose="020F0502020204030204" pitchFamily="34" charset="0"/>
              </a:rPr>
              <a:t>Step 6. Run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9948" y="4180437"/>
            <a:ext cx="202623" cy="12469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24940" y="3476355"/>
            <a:ext cx="1065167" cy="25744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348740" y="3314700"/>
            <a:ext cx="918210" cy="55137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362571" y="4474029"/>
            <a:ext cx="817544" cy="77823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5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7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335" y="1197281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1553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5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53554" y="3711704"/>
            <a:ext cx="289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7: Scroll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down and view the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correlation analysis results</a:t>
            </a:r>
            <a:r>
              <a:rPr lang="en-GB" sz="1400" b="1" i="1" dirty="0">
                <a:solidFill>
                  <a:schemeClr val="tx2"/>
                </a:solidFill>
                <a:latin typeface="Calibri" panose="020F0502020204030204" pitchFamily="34" charset="0"/>
              </a:rPr>
              <a:t>	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5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7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335" y="1197281"/>
            <a:ext cx="304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compare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two </a:t>
            </a: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</a:rPr>
              <a:t>variables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486400" y="3126569"/>
            <a:ext cx="767155" cy="66895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3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00" y="1652400"/>
            <a:ext cx="8359297" cy="4521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48078" y="5114434"/>
            <a:ext cx="3608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5. When downloading large datasets click 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run in background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6. Left Click on the Export Jobs tab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43591" y="4727865"/>
            <a:ext cx="413039" cy="16625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70048" y="4962526"/>
            <a:ext cx="273543" cy="151908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86150" y="2438400"/>
            <a:ext cx="714375" cy="267603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chemeClr val="tx2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chemeClr val="tx2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chemeClr val="tx2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chemeClr val="tx2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2335" y="1197281"/>
            <a:ext cx="3498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download an entire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dataset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4216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KEGG1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biological pathway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Report </a:t>
            </a:r>
            <a:r>
              <a:rPr lang="en-GB" sz="2000" b="1" dirty="0" smtClean="0">
                <a:solidFill>
                  <a:srgbClr val="FF9900"/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1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23" y="1652400"/>
            <a:ext cx="8351251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31331" y="2040324"/>
            <a:ext cx="451022" cy="140043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94864" y="2343150"/>
            <a:ext cx="693083" cy="821577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70048" y="3804807"/>
            <a:ext cx="3872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Step1: Click the “Report a Bug” button if you encounter a problem or wish to request a feature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2335" y="1197281"/>
            <a:ext cx="4641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report bugs and request future features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" y="1652400"/>
            <a:ext cx="8351252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4346" y="3808456"/>
            <a:ext cx="553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2: Sign-in (if you already have an account) or register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14650" y="2971800"/>
            <a:ext cx="187779" cy="836656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524000" y="2653393"/>
            <a:ext cx="1066800" cy="1259807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35" y="1197281"/>
            <a:ext cx="464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report bugs and request future features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20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21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" y="1652400"/>
            <a:ext cx="8322176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2464142" y="2713682"/>
            <a:ext cx="785336" cy="666332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09568" y="2473780"/>
            <a:ext cx="0" cy="419834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49478" y="3268821"/>
            <a:ext cx="485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Create an account, only these fields are necessary</a:t>
            </a:r>
          </a:p>
        </p:txBody>
      </p:sp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35" y="1197281"/>
            <a:ext cx="464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report bugs and request future features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" y="1652400"/>
            <a:ext cx="835929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13966" y="2726871"/>
            <a:ext cx="1525178" cy="1065528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35" y="1197281"/>
            <a:ext cx="464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report bugs and request future features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39143" y="3808456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3: Create a ticket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6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0" y="1652400"/>
            <a:ext cx="8359297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110344" y="4518081"/>
            <a:ext cx="2751037" cy="372326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90400" y="5543414"/>
            <a:ext cx="835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9900"/>
                </a:solidFill>
                <a:latin typeface="Calibri" panose="020F0502020204030204" pitchFamily="34" charset="0"/>
              </a:rPr>
              <a:t>Disclaimer: </a:t>
            </a:r>
            <a:r>
              <a:rPr lang="en-GB" dirty="0" smtClean="0">
                <a:solidFill>
                  <a:srgbClr val="FF9900"/>
                </a:solidFill>
                <a:latin typeface="Calibri" panose="020F0502020204030204" pitchFamily="34" charset="0"/>
              </a:rPr>
              <a:t>Please HIDE (blank-out) any sensitive project specific information, such as patient IDs or specific measurement results, to ensure confidentiality in not breached.  </a:t>
            </a:r>
            <a:endParaRPr lang="en-GB" dirty="0">
              <a:solidFill>
                <a:srgbClr val="FF99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847" y="4619727"/>
            <a:ext cx="88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1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2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971800" y="3110594"/>
            <a:ext cx="889581" cy="214938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2335" y="1197281"/>
            <a:ext cx="464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US" dirty="0" smtClean="0">
                <a:solidFill>
                  <a:schemeClr val="tx2"/>
                </a:solidFill>
                <a:latin typeface="Calibri" panose="020F0502020204030204" pitchFamily="34" charset="0"/>
              </a:rPr>
              <a:t>report bugs and request future features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9049" y="2268553"/>
            <a:ext cx="512064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Step 4: Fill the form</a:t>
            </a:r>
          </a:p>
          <a:p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Please state whether you are reporting an Incident (problem you came across) or a Request (request for additional functionality).</a:t>
            </a:r>
          </a:p>
          <a:p>
            <a:endParaRPr lang="en-GB" sz="5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Please enter:</a:t>
            </a:r>
          </a:p>
          <a:p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1) the subject </a:t>
            </a:r>
          </a:p>
          <a:p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2) the address of the </a:t>
            </a:r>
            <a:r>
              <a:rPr lang="en-GB" sz="1600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tranSMART</a:t>
            </a:r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platform you are using </a:t>
            </a:r>
          </a:p>
          <a:p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3) a description of the incident or request </a:t>
            </a:r>
          </a:p>
          <a:p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en-GB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4) relevant documents such as screenshots</a:t>
            </a:r>
          </a:p>
          <a:p>
            <a:endParaRPr lang="en-GB" sz="500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Please click submit and an </a:t>
            </a:r>
            <a:r>
              <a:rPr lang="en-GB" sz="1600" dirty="0" err="1">
                <a:solidFill>
                  <a:schemeClr val="tx2"/>
                </a:solidFill>
                <a:latin typeface="Calibri" panose="020F0502020204030204" pitchFamily="34" charset="0"/>
              </a:rPr>
              <a:t>eTRIKS</a:t>
            </a:r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</a:rPr>
              <a:t> representative will contact you ASAP</a:t>
            </a:r>
          </a:p>
          <a:p>
            <a:endParaRPr lang="en-GB" sz="1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08" y="1652400"/>
            <a:ext cx="8335206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76416" y="4084913"/>
            <a:ext cx="42212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8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. Monitor your export progress intermittently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Pressing refresh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9. Once the status changes to “Completed” 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Left click on the name and download the files to your </a:t>
            </a:r>
          </a:p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computer</a:t>
            </a:r>
          </a:p>
          <a:p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4271" y="5792067"/>
            <a:ext cx="413039" cy="166254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>
            <a:endCxn id="12" idx="0"/>
          </p:cNvCxnSpPr>
          <p:nvPr/>
        </p:nvCxnSpPr>
        <p:spPr>
          <a:xfrm flipH="1">
            <a:off x="5500791" y="5257800"/>
            <a:ext cx="206519" cy="534267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495550" y="2660073"/>
            <a:ext cx="2080866" cy="1807152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5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6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2335" y="1197281"/>
            <a:ext cx="3498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download an entire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dataset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24" name="Straight Arrow Connector 23"/>
          <p:cNvCxnSpPr>
            <a:stCxn id="11" idx="0"/>
          </p:cNvCxnSpPr>
          <p:nvPr/>
        </p:nvCxnSpPr>
        <p:spPr>
          <a:xfrm flipH="1" flipV="1">
            <a:off x="6408117" y="2660073"/>
            <a:ext cx="278909" cy="142484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524000" y="5010150"/>
            <a:ext cx="3052416" cy="1019175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9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6" y="340980"/>
            <a:ext cx="8229600" cy="990600"/>
          </a:xfrm>
        </p:spPr>
        <p:txBody>
          <a:bodyPr/>
          <a:lstStyle/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842" y="5682288"/>
            <a:ext cx="31168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anose="020F0502020204030204" pitchFamily="34" charset="0"/>
              </a:rPr>
              <a:t>1.  http</a:t>
            </a:r>
            <a:r>
              <a:rPr lang="en-GB" sz="1200" dirty="0">
                <a:latin typeface="Calibri" panose="020F0502020204030204" pitchFamily="34" charset="0"/>
              </a:rPr>
              <a:t>://www.genome.jp/kegg/pathway.html </a:t>
            </a:r>
          </a:p>
        </p:txBody>
      </p:sp>
      <p:sp>
        <p:nvSpPr>
          <p:cNvPr id="11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2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3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843" y="1311861"/>
            <a:ext cx="7838164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to</a:t>
            </a:r>
            <a:r>
              <a:rPr lang="en-GB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…</a:t>
            </a:r>
          </a:p>
          <a:p>
            <a:endParaRPr lang="en-GB" sz="1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Download an entire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b="1" dirty="0">
                <a:solidFill>
                  <a:srgbClr val="FF9900"/>
                </a:solidFill>
                <a:latin typeface="Calibri" panose="020F0502020204030204" pitchFamily="34" charset="0"/>
              </a:rPr>
              <a:t>Download selected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Locate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two groups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Produce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omics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signatures for a KEGG</a:t>
            </a:r>
            <a:r>
              <a:rPr lang="en-GB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 pathway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the expression of a molecule in an “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omic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” dataset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Compare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two variables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Report 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bugs</a:t>
            </a:r>
          </a:p>
          <a:p>
            <a:pPr marL="914400" lvl="1" indent="-457200">
              <a:buFont typeface="+mj-lt"/>
              <a:buAutoNum type="arabicParenR"/>
            </a:pPr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599" y="1652400"/>
            <a:ext cx="8346899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91805" y="4445536"/>
            <a:ext cx="3873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1. Drag and Drop the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Disease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”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folder into</a:t>
            </a:r>
          </a:p>
          <a:p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t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Subset 1 box </a:t>
            </a:r>
          </a:p>
          <a:p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S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tep 2. Left click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on Generate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Summary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Statistics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09700" y="2628901"/>
            <a:ext cx="609600" cy="257174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87275" y="2127493"/>
            <a:ext cx="717839" cy="152257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600920" y="2305050"/>
            <a:ext cx="2552105" cy="2140486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2335" y="1197281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download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selected variables</a:t>
            </a:r>
          </a:p>
        </p:txBody>
      </p:sp>
      <p:sp>
        <p:nvSpPr>
          <p:cNvPr id="17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 dirty="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18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9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079" y="1652400"/>
            <a:ext cx="8337516" cy="452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58176" y="4863085"/>
            <a:ext cx="293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Step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3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.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Left Click on the </a:t>
            </a:r>
            <a:r>
              <a:rPr lang="en-GB" sz="1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Grid View </a:t>
            </a:r>
            <a:r>
              <a:rPr lang="en-GB" sz="1400" dirty="0">
                <a:solidFill>
                  <a:schemeClr val="tx2"/>
                </a:solidFill>
                <a:latin typeface="Calibri" panose="020F0502020204030204" pitchFamily="34" charset="0"/>
              </a:rPr>
              <a:t>tab</a:t>
            </a:r>
            <a:endParaRPr lang="en-GB" sz="1400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46377" y="2246537"/>
            <a:ext cx="288348" cy="145472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H="1" flipV="1">
            <a:off x="3590551" y="2392009"/>
            <a:ext cx="1338190" cy="2515466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8"/>
          <p:cNvSpPr txBox="1"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6F40EC-9A2D-4C9A-95C6-B12247AC0862}" type="datetime1">
              <a:rPr lang="en-GB" altLang="en-US" sz="1200">
                <a:solidFill>
                  <a:srgbClr val="898989"/>
                </a:solidFill>
                <a:latin typeface="Calibri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14/01/2015</a:t>
            </a:fld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9" name="Footer Placeholder 9"/>
          <p:cNvSpPr txBox="1">
            <a:spLocks/>
          </p:cNvSpPr>
          <p:nvPr/>
        </p:nvSpPr>
        <p:spPr bwMode="auto">
          <a:xfrm>
            <a:off x="2266950" y="6356350"/>
            <a:ext cx="48974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  <a:latin typeface="Calibri" panose="020F0502020204030204" pitchFamily="34" charset="0"/>
              </a:rPr>
              <a:t>Kai </a:t>
            </a:r>
            <a:r>
              <a:rPr lang="en-US" altLang="en-US" sz="1200" dirty="0">
                <a:solidFill>
                  <a:srgbClr val="898989"/>
                </a:solidFill>
                <a:latin typeface="Calibri" pitchFamily="34" charset="0"/>
              </a:rPr>
              <a:t>Sun (kai.sun09@imperial.ac.uk)</a:t>
            </a:r>
          </a:p>
        </p:txBody>
      </p:sp>
      <p:sp>
        <p:nvSpPr>
          <p:cNvPr id="10" name="Slide Number Placeholder 10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rgbClr val="4B4F55"/>
                </a:solidFill>
                <a:latin typeface="Arial" charset="0"/>
              </a:defRPr>
            </a:lvl1pPr>
            <a:lvl2pPr indent="-190500" defTabSz="457200" eaLnBrk="0" hangingPunct="0">
              <a:spcBef>
                <a:spcPct val="20000"/>
              </a:spcBef>
              <a:buChar char="•"/>
              <a:defRPr sz="1600">
                <a:solidFill>
                  <a:srgbClr val="4B4F55"/>
                </a:solidFill>
                <a:latin typeface="Arial" charset="0"/>
              </a:defRPr>
            </a:lvl2pPr>
            <a:lvl3pPr indent="-190500" defTabSz="457200" eaLnBrk="0" hangingPunct="0">
              <a:spcBef>
                <a:spcPct val="20000"/>
              </a:spcBef>
              <a:buChar char="»"/>
              <a:defRPr sz="1600">
                <a:solidFill>
                  <a:srgbClr val="4B4F55"/>
                </a:solidFill>
                <a:latin typeface="Arial" charset="0"/>
              </a:defRPr>
            </a:lvl3pPr>
            <a:lvl4pPr indent="-190500" defTabSz="457200" eaLnBrk="0" hangingPunct="0">
              <a:spcBef>
                <a:spcPct val="20000"/>
              </a:spcBef>
              <a:buFont typeface="Wingdings" pitchFamily="2" charset="2"/>
              <a:buChar char="§"/>
              <a:defRPr sz="1400">
                <a:solidFill>
                  <a:srgbClr val="4B4F55"/>
                </a:solidFill>
                <a:latin typeface="Arial" charset="0"/>
              </a:defRPr>
            </a:lvl4pPr>
            <a:lvl5pPr indent="-203200" defTabSz="457200" eaLnBrk="0" hangingPunct="0">
              <a:spcBef>
                <a:spcPct val="20000"/>
              </a:spcBef>
              <a:buChar char="°"/>
              <a:defRPr sz="1400">
                <a:solidFill>
                  <a:srgbClr val="4B4F55"/>
                </a:solidFill>
                <a:latin typeface="Arial" charset="0"/>
              </a:defRPr>
            </a:lvl5pPr>
            <a:lvl6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6pPr>
            <a:lvl7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7pPr>
            <a:lvl8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8pPr>
            <a:lvl9pPr indent="-203200" defTabSz="457200" eaLnBrk="0" fontAlgn="base" hangingPunct="0">
              <a:spcBef>
                <a:spcPct val="20000"/>
              </a:spcBef>
              <a:spcAft>
                <a:spcPct val="0"/>
              </a:spcAft>
              <a:buChar char="°"/>
              <a:defRPr sz="1400">
                <a:solidFill>
                  <a:srgbClr val="4B4F55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5A42FC2-F572-49C6-A3BE-8296DC8B7507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1616" y="3409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latin typeface="Calibri" panose="020F0502020204030204" pitchFamily="34" charset="0"/>
              </a:rPr>
              <a:t>U-BIOPRED </a:t>
            </a:r>
            <a:r>
              <a:rPr lang="en-GB" b="1" dirty="0" err="1" smtClean="0">
                <a:latin typeface="Calibri" panose="020F0502020204030204" pitchFamily="34" charset="0"/>
              </a:rPr>
              <a:t>tranSMART</a:t>
            </a:r>
            <a:r>
              <a:rPr lang="en-GB" b="1" dirty="0" smtClean="0">
                <a:latin typeface="Calibri" panose="020F0502020204030204" pitchFamily="34" charset="0"/>
              </a:rPr>
              <a:t> Training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2335" y="1197281"/>
            <a:ext cx="3598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How to </a:t>
            </a:r>
            <a:r>
              <a:rPr lang="en-GB" dirty="0" smtClean="0">
                <a:solidFill>
                  <a:schemeClr val="tx2"/>
                </a:solidFill>
                <a:latin typeface="Calibri" panose="020F0502020204030204" pitchFamily="34" charset="0"/>
              </a:rPr>
              <a:t>download 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</a:rPr>
              <a:t>selected variables</a:t>
            </a:r>
          </a:p>
        </p:txBody>
      </p:sp>
    </p:spTree>
    <p:extLst>
      <p:ext uri="{BB962C8B-B14F-4D97-AF65-F5344CB8AC3E}">
        <p14:creationId xmlns:p14="http://schemas.microsoft.com/office/powerpoint/2010/main" val="419487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larity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20203</TotalTime>
  <Words>2374</Words>
  <Application>Microsoft Office PowerPoint</Application>
  <PresentationFormat>On-screen Show (4:3)</PresentationFormat>
  <Paragraphs>485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1_Clarity</vt:lpstr>
      <vt:lpstr>Custom Design</vt:lpstr>
      <vt:lpstr>tranSMART Platform Demo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U-BIOPRED tranSMART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eTRIKS: Users &amp; Flow</dc:title>
  <dc:creator>May Yong</dc:creator>
  <cp:lastModifiedBy>Kai Sun</cp:lastModifiedBy>
  <cp:revision>377</cp:revision>
  <dcterms:created xsi:type="dcterms:W3CDTF">2014-01-16T12:52:11Z</dcterms:created>
  <dcterms:modified xsi:type="dcterms:W3CDTF">2015-01-19T18:05:33Z</dcterms:modified>
</cp:coreProperties>
</file>